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316" r:id="rId3"/>
    <p:sldId id="287" r:id="rId4"/>
    <p:sldId id="306" r:id="rId5"/>
    <p:sldId id="288" r:id="rId6"/>
    <p:sldId id="289" r:id="rId7"/>
    <p:sldId id="310" r:id="rId8"/>
    <p:sldId id="315" r:id="rId9"/>
    <p:sldId id="294" r:id="rId10"/>
    <p:sldId id="312" r:id="rId11"/>
    <p:sldId id="313" r:id="rId12"/>
    <p:sldId id="298" r:id="rId13"/>
    <p:sldId id="299" r:id="rId14"/>
    <p:sldId id="300" r:id="rId15"/>
    <p:sldId id="314" r:id="rId16"/>
    <p:sldId id="293" r:id="rId17"/>
    <p:sldId id="304" r:id="rId18"/>
    <p:sldId id="30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DCFC3-63D6-CA40-91D3-16D0392DA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9ED5CF-CAF8-C746-AD74-C43A89FDC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918BC-3B1B-8C4D-92E2-64319D86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BE841-46B6-3E4E-A86B-D2C9F709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2F676-55A4-504A-8248-CF943F21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97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57D2B-A7C8-9F48-AFA9-5AE78B15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4600E7-4557-9142-BA0E-919CC84EF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DAAD78-0D4A-A64F-BA4E-F7CAC69A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2D5255-339D-9541-A80A-001C438D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C464C0-B0D5-6F45-AF71-685E1109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80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7B091C-1A1D-BE45-9935-547E16536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2895C7-297D-8344-97E3-89DCACC1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EA3831-DEDC-6C49-9F86-56C5FF34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EFD641-DE60-E346-B526-85028CE2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5421EE-FC52-ED44-8CF3-D362E67B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3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41A56-A761-634C-86ED-96678D35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91942F-0A60-E948-938B-5BC94F493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7B189-5003-3D4E-A3D1-04986BF8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7912D8-EB65-4B42-9A34-ACC54A86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3B3E1A-50EA-354B-9CD6-AFD292AF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07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0F6D1-F2EE-DE47-A7ED-140C1959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60495D-986A-454C-9870-50DF87533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913FF1-8721-0C47-BE95-7366B293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2C26C-0EF4-B14A-A2E4-7AD7DA19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0FC130-3E4E-8D40-AAB6-C4F26CCD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4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CD942-5080-704E-9707-DCE3AFC6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8BDF6-D3CB-2844-8E3F-2D4477188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F63FD4-1E53-7640-9ADA-B27C2E8D2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619154-C1CC-0E4D-AB36-845941D6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030714-113E-5946-A51E-2B8536D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8AE551-704F-4F49-9335-1E97A55D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2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B7D53-8EFD-2540-840E-3AB27934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0E255A-652A-3B4A-99ED-7B9564E0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C4B471-5B07-9240-B797-43B0DFFC6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00AE51-6E3F-7C43-877F-81591EB46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0FFA288-BCA1-BA4E-827B-BC5599F4D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60A190-AC04-E149-B68F-96E59978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FCD956-DD36-8642-93D1-53D6A457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046CEA-4083-7E43-9A32-1ECDA6D1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50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75817-9A56-BA42-A549-502CD3B9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380FAB-F86D-5840-8341-7872E261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348BCD-5575-6D4E-B1C0-3204BE04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95681A-F505-7348-8F5C-B6B7314C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18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6B24EAB-6415-524B-8BA8-B9BB7582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A96D551-7353-8147-8D8D-D5587385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498B6D-96F4-3F40-ADE0-262AED3C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4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C7C93-3091-ED49-9CA4-5AE20D81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21528-57F7-DF44-9F87-7222D0946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E1D873-9FC9-734F-98D8-4E950577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76D2BF-2471-CE4E-84C2-013EF040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23CF92-6241-AC43-87F6-68970AD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0A9FC2-2F59-C241-AF52-7B42CF4E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91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283AB-F2D0-6341-AA69-1A2B0A2E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41E17A-FD84-7342-B0DA-0BFB8ECA0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7EA2B6-0723-894D-AB8F-3E5117BAB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EF4D8A-FB08-A54B-9254-7F3016E2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1EEE23-0FCA-DF4F-A23B-3D8FD808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61F6CB-BCF6-154E-A6F2-B5A714DF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3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851850-9769-3848-8123-803DD1A6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41B7D4-ADC7-2949-90F5-311E54B6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E1785-2C7C-134B-8CF1-91F14E27D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B315-D025-6042-B2D8-C7DDD3077CA6}" type="datetimeFigureOut">
              <a:rPr lang="pt-BR" smtClean="0"/>
              <a:t>13/11/20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78DC59-35A5-0440-9BF0-804A3A86E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1E9B3C-CE5C-8C44-98A1-097A42547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50326-D9A2-A741-9B80-A9C378D947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3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takao@tasaeventos.com.b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iradeimoveisrondonia.com.b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6A4F95-BE78-8649-8274-0FAB154D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3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B6EE0-3818-D74C-A4E2-B23C472F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>
                <a:latin typeface="Century Gothic" panose="020B0502020202020204" pitchFamily="34" charset="0"/>
              </a:rPr>
            </a:br>
            <a:r>
              <a:rPr lang="pt-BR" b="1" dirty="0">
                <a:latin typeface="Century Gothic" panose="020B0502020202020204" pitchFamily="34" charset="0"/>
              </a:rPr>
              <a:t>Imóveis de Lançamentos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4362B-8599-5646-90CB-3BF23F4C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Os imóveis de lançamentos serão cadastrados pela Sub100 de forma individual na plataforma do portal da Feira Digital de imóveis de SC.</a:t>
            </a:r>
          </a:p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O cadastramento segue os seguintes critérios.</a:t>
            </a:r>
          </a:p>
          <a:p>
            <a:pPr marL="0" indent="0">
              <a:buNone/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Critério de Busca</a:t>
            </a:r>
            <a:endParaRPr lang="pt-BR" sz="2400" dirty="0">
              <a:latin typeface="Century Gothic" panose="020B0502020202020204" pitchFamily="34" charset="0"/>
            </a:endParaRPr>
          </a:p>
          <a:p>
            <a:r>
              <a:rPr lang="pt-BR" sz="2000" b="1" dirty="0">
                <a:latin typeface="Century Gothic" panose="020B0502020202020204" pitchFamily="34" charset="0"/>
              </a:rPr>
              <a:t>Classificação do lançamento em Cidades</a:t>
            </a:r>
          </a:p>
          <a:p>
            <a:r>
              <a:rPr lang="pt-BR" sz="2000" b="1" dirty="0">
                <a:latin typeface="Century Gothic" panose="020B0502020202020204" pitchFamily="34" charset="0"/>
              </a:rPr>
              <a:t>Classificação em status do lançamento: Prontos, Em Obras, Na Planta</a:t>
            </a:r>
          </a:p>
          <a:p>
            <a:r>
              <a:rPr lang="pt-BR" sz="2000" b="1" dirty="0">
                <a:latin typeface="Century Gothic" panose="020B0502020202020204" pitchFamily="34" charset="0"/>
              </a:rPr>
              <a:t>Classificação se o lançamento é Minha Casa Minha Vida</a:t>
            </a:r>
          </a:p>
          <a:p>
            <a:pPr marL="0" indent="0">
              <a:buNone/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2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B6EE0-3818-D74C-A4E2-B23C472F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pt-BR" b="1" dirty="0">
                <a:latin typeface="Century Gothic" panose="020B0502020202020204" pitchFamily="34" charset="0"/>
              </a:rPr>
            </a:br>
            <a:r>
              <a:rPr lang="pt-BR" b="1" dirty="0">
                <a:latin typeface="Century Gothic" panose="020B0502020202020204" pitchFamily="34" charset="0"/>
              </a:rPr>
              <a:t>Imóveis de Lançamentos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4362B-8599-5646-90CB-3BF23F4C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2713"/>
            <a:ext cx="11091863" cy="5346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A descrição do lançamento terá as seguintes informações</a:t>
            </a:r>
            <a:endParaRPr lang="pt-BR" dirty="0"/>
          </a:p>
          <a:p>
            <a:r>
              <a:rPr lang="pt-BR" b="1" dirty="0"/>
              <a:t>Imagem do Lançamento</a:t>
            </a:r>
          </a:p>
          <a:p>
            <a:r>
              <a:rPr lang="pt-BR" b="1" dirty="0"/>
              <a:t>Texto da chamada do lançamento</a:t>
            </a:r>
          </a:p>
          <a:p>
            <a:r>
              <a:rPr lang="pt-BR" b="1" dirty="0"/>
              <a:t>Identificação do anunciante</a:t>
            </a:r>
          </a:p>
          <a:p>
            <a:r>
              <a:rPr lang="pt-BR" b="1" dirty="0"/>
              <a:t>Descritivo do lançamento</a:t>
            </a:r>
          </a:p>
          <a:p>
            <a:r>
              <a:rPr lang="pt-BR" b="1" dirty="0"/>
              <a:t>Contato pelo WhatsApp</a:t>
            </a:r>
          </a:p>
          <a:p>
            <a:r>
              <a:rPr lang="pt-BR" b="1" dirty="0"/>
              <a:t>Link para o site do anunciante</a:t>
            </a:r>
          </a:p>
          <a:p>
            <a:pPr marL="0" indent="0">
              <a:buNone/>
            </a:pPr>
            <a:r>
              <a:rPr lang="pt-BR" b="1" dirty="0"/>
              <a:t> </a:t>
            </a:r>
          </a:p>
          <a:p>
            <a:r>
              <a:rPr lang="pt-BR" b="1" dirty="0" err="1"/>
              <a:t>Obs</a:t>
            </a:r>
            <a:r>
              <a:rPr lang="pt-BR" b="1" dirty="0"/>
              <a:t>: Caso o anunciante de lançamento possui sistema integrador os lançamentos também poderão ser importados para o menu de venda.</a:t>
            </a:r>
          </a:p>
          <a:p>
            <a:r>
              <a:rPr lang="pt-BR" b="1" dirty="0"/>
              <a:t>Limite de 5 empreendimentos por empresa</a:t>
            </a:r>
          </a:p>
          <a:p>
            <a:pPr marL="0" indent="0">
              <a:buNone/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5C32CF-4EC1-F643-917F-676210A7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26" y="1982067"/>
            <a:ext cx="4662674" cy="31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E293BE-721A-B04B-BB9E-8F4174ED6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50" b="8750"/>
          <a:stretch/>
        </p:blipFill>
        <p:spPr>
          <a:xfrm>
            <a:off x="0" y="414336"/>
            <a:ext cx="12192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5DD14E-3919-6E4C-81D8-A8486653A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2" b="9583"/>
          <a:stretch/>
        </p:blipFill>
        <p:spPr>
          <a:xfrm>
            <a:off x="0" y="328613"/>
            <a:ext cx="12192000" cy="60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EFF33F3-FC7E-D541-98A0-B4D712478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4" b="8959"/>
          <a:stretch/>
        </p:blipFill>
        <p:spPr>
          <a:xfrm>
            <a:off x="0" y="342899"/>
            <a:ext cx="12159830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AEBC5-2291-1F4F-88A4-1ED00E34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b="1" dirty="0"/>
            </a:br>
            <a:r>
              <a:rPr lang="pt-BR" b="1" dirty="0">
                <a:latin typeface="Century Gothic" panose="020B0502020202020204" pitchFamily="34" charset="0"/>
              </a:rPr>
              <a:t>Imóveis de Venda ou locação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B55B9-4026-A743-A697-7F482C0B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Os imóveis de venda ou locação serão importados para o portal da feira no formato XML baseados nos layouts dos seguintes portais – Imóvel Web, ZAP, OLX. </a:t>
            </a:r>
          </a:p>
          <a:p>
            <a:pPr marL="0" indent="0">
              <a:buNone/>
            </a:pPr>
            <a:endParaRPr lang="pt-B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Exemplos de softwares que exportam nesse formato. </a:t>
            </a:r>
          </a:p>
          <a:p>
            <a:r>
              <a:rPr lang="pt-BR" sz="2400" b="1" dirty="0" err="1">
                <a:latin typeface="Century Gothic" panose="020B0502020202020204" pitchFamily="34" charset="0"/>
              </a:rPr>
              <a:t>Casasoft</a:t>
            </a:r>
            <a:endParaRPr lang="pt-BR" sz="2400" b="1" dirty="0">
              <a:latin typeface="Century Gothic" panose="020B0502020202020204" pitchFamily="34" charset="0"/>
            </a:endParaRPr>
          </a:p>
          <a:p>
            <a:r>
              <a:rPr lang="pt-BR" sz="2400" b="1" dirty="0" err="1">
                <a:latin typeface="Century Gothic" panose="020B0502020202020204" pitchFamily="34" charset="0"/>
              </a:rPr>
              <a:t>Ingaia</a:t>
            </a:r>
            <a:endParaRPr lang="pt-BR" sz="2400" b="1" dirty="0">
              <a:latin typeface="Century Gothic" panose="020B0502020202020204" pitchFamily="34" charset="0"/>
            </a:endParaRPr>
          </a:p>
          <a:p>
            <a:r>
              <a:rPr lang="pt-BR" sz="2400" b="1" dirty="0" err="1">
                <a:latin typeface="Century Gothic" panose="020B0502020202020204" pitchFamily="34" charset="0"/>
              </a:rPr>
              <a:t>Kurole</a:t>
            </a:r>
            <a:endParaRPr lang="pt-BR" sz="2400" b="1" dirty="0">
              <a:latin typeface="Century Gothic" panose="020B0502020202020204" pitchFamily="34" charset="0"/>
            </a:endParaRPr>
          </a:p>
          <a:p>
            <a:r>
              <a:rPr lang="pt-BR" sz="2400" b="1" dirty="0">
                <a:latin typeface="Century Gothic" panose="020B0502020202020204" pitchFamily="34" charset="0"/>
              </a:rPr>
              <a:t>Novo Vista</a:t>
            </a:r>
          </a:p>
          <a:p>
            <a:r>
              <a:rPr lang="pt-BR" sz="2400" b="1" dirty="0">
                <a:latin typeface="Century Gothic" panose="020B0502020202020204" pitchFamily="34" charset="0"/>
              </a:rPr>
              <a:t>Sub100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61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2E7A54-2AE5-CC4D-8891-71C6239F7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1" b="8751"/>
          <a:stretch/>
        </p:blipFill>
        <p:spPr>
          <a:xfrm>
            <a:off x="0" y="385763"/>
            <a:ext cx="12072938" cy="60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4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C00A5-6C67-2748-94E8-4AD8C70B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entury Gothic" panose="020B0502020202020204" pitchFamily="34" charset="0"/>
              </a:rPr>
              <a:t>Investimento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D8BB96-93AD-174F-820C-741AB994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9048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latin typeface="Century Gothic" panose="020B0502020202020204" pitchFamily="34" charset="0"/>
              </a:rPr>
              <a:t>Florianópolis e Região Metropolitana</a:t>
            </a:r>
          </a:p>
          <a:p>
            <a:pPr marL="0" indent="0">
              <a:buNone/>
            </a:pPr>
            <a:r>
              <a:rPr lang="pt-BR" b="1" dirty="0" err="1">
                <a:latin typeface="Century Gothic" panose="020B0502020202020204" pitchFamily="34" charset="0"/>
              </a:rPr>
              <a:t>R</a:t>
            </a:r>
            <a:r>
              <a:rPr lang="pt-BR" b="1" dirty="0">
                <a:latin typeface="Century Gothic" panose="020B0502020202020204" pitchFamily="34" charset="0"/>
              </a:rPr>
              <a:t>$ 2.500,00 (Dois mil e quinhentos reais)</a:t>
            </a:r>
          </a:p>
          <a:p>
            <a:pPr marL="0" indent="0">
              <a:buNone/>
            </a:pPr>
            <a:endParaRPr lang="pt-BR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latin typeface="Century Gothic" panose="020B0502020202020204" pitchFamily="34" charset="0"/>
              </a:rPr>
              <a:t>Cidades do Interior</a:t>
            </a:r>
          </a:p>
          <a:p>
            <a:pPr marL="0" indent="0">
              <a:buNone/>
            </a:pPr>
            <a:r>
              <a:rPr lang="pt-BR" b="1" dirty="0" err="1">
                <a:latin typeface="Century Gothic" panose="020B0502020202020204" pitchFamily="34" charset="0"/>
              </a:rPr>
              <a:t>R</a:t>
            </a:r>
            <a:r>
              <a:rPr lang="pt-BR" b="1" dirty="0">
                <a:latin typeface="Century Gothic" panose="020B0502020202020204" pitchFamily="34" charset="0"/>
              </a:rPr>
              <a:t>$ 2.000,00 (dois mil reais)</a:t>
            </a:r>
          </a:p>
          <a:p>
            <a:pPr marL="0" indent="0">
              <a:buNone/>
            </a:pPr>
            <a:endParaRPr lang="pt-BR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Century Gothic" panose="020B0502020202020204" pitchFamily="34" charset="0"/>
              </a:rPr>
              <a:t>Correspondente Caixa Exclusivo: </a:t>
            </a:r>
            <a:r>
              <a:rPr lang="pt-BR" b="1" dirty="0" err="1">
                <a:latin typeface="Century Gothic" panose="020B0502020202020204" pitchFamily="34" charset="0"/>
              </a:rPr>
              <a:t>R</a:t>
            </a:r>
            <a:r>
              <a:rPr lang="pt-BR" b="1" dirty="0">
                <a:latin typeface="Century Gothic" panose="020B0502020202020204" pitchFamily="34" charset="0"/>
              </a:rPr>
              <a:t>$ 500,00</a:t>
            </a:r>
          </a:p>
          <a:p>
            <a:pPr marL="0" indent="0">
              <a:buNone/>
            </a:pPr>
            <a:endParaRPr lang="pt-BR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36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310C52-6681-FB45-853A-98336ECA40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2964" y="2523400"/>
            <a:ext cx="6834187" cy="3960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b="1" dirty="0">
              <a:latin typeface="Helvetica" pitchFamily="2" charset="0"/>
            </a:endParaRPr>
          </a:p>
          <a:p>
            <a:pPr marL="0" indent="0" algn="r">
              <a:buNone/>
            </a:pPr>
            <a:r>
              <a:rPr lang="pt-BR" sz="4000" b="1" dirty="0">
                <a:latin typeface="Century Gothic" panose="020B0502020202020204" pitchFamily="34" charset="0"/>
              </a:rPr>
              <a:t>Takao Sato</a:t>
            </a:r>
          </a:p>
          <a:p>
            <a:pPr marL="0" indent="0" algn="r">
              <a:buNone/>
            </a:pPr>
            <a:r>
              <a:rPr lang="pt-BR" sz="3600" b="1" dirty="0">
                <a:latin typeface="Century Gothic" panose="020B0502020202020204" pitchFamily="34" charset="0"/>
                <a:hlinkClick r:id="rId2"/>
              </a:rPr>
              <a:t>takao@tasaeventos.com.br</a:t>
            </a:r>
            <a:endParaRPr lang="pt-BR" sz="3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4000" b="1" dirty="0">
              <a:latin typeface="Helvetica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FEAE07-954A-F841-98B7-86B46558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8" y="4498043"/>
            <a:ext cx="971550" cy="98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1D898E-CF1E-1C4E-833B-8108D7481364}"/>
              </a:ext>
            </a:extLst>
          </p:cNvPr>
          <p:cNvSpPr txBox="1"/>
          <p:nvPr/>
        </p:nvSpPr>
        <p:spPr>
          <a:xfrm>
            <a:off x="7355676" y="4507049"/>
            <a:ext cx="423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entury Gothic" panose="020B0502020202020204" pitchFamily="34" charset="0"/>
              </a:rPr>
              <a:t>(44) 9 9972-5801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8636BD-4240-CC49-A946-51607E57E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528" y="856352"/>
            <a:ext cx="2576623" cy="13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40A281-6E41-9A41-965C-C49A755A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9" y="251181"/>
            <a:ext cx="2152649" cy="1198730"/>
          </a:xfrm>
          <a:prstGeom prst="rect">
            <a:avLst/>
          </a:prstGeom>
        </p:spPr>
      </p:pic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D78C18D-8197-1C40-9A42-F1D1965E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824" y="715962"/>
            <a:ext cx="8504238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Century Gothic" panose="020B0502020202020204" pitchFamily="34" charset="0"/>
              </a:rPr>
              <a:t>Portfolio de Organização de Feira de Imóveis</a:t>
            </a:r>
          </a:p>
          <a:p>
            <a:pPr marL="0" indent="0">
              <a:buNone/>
            </a:pP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351FE1-F197-E641-AAC0-A183CC3D7556}"/>
              </a:ext>
            </a:extLst>
          </p:cNvPr>
          <p:cNvSpPr txBox="1"/>
          <p:nvPr/>
        </p:nvSpPr>
        <p:spPr>
          <a:xfrm>
            <a:off x="321443" y="1814513"/>
            <a:ext cx="11870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A </a:t>
            </a:r>
            <a:r>
              <a:rPr lang="pt-BR" b="1" dirty="0" err="1">
                <a:latin typeface="Century Gothic" panose="020B0502020202020204" pitchFamily="34" charset="0"/>
              </a:rPr>
              <a:t>Tasa</a:t>
            </a:r>
            <a:r>
              <a:rPr lang="pt-BR" b="1" dirty="0">
                <a:latin typeface="Century Gothic" panose="020B0502020202020204" pitchFamily="34" charset="0"/>
              </a:rPr>
              <a:t> Eventos organiza Feiras de Imóveis  da Caixa desde 2005 nas cidades de Maringá (2005 a </a:t>
            </a:r>
            <a:r>
              <a:rPr lang="pt-BR" b="1">
                <a:latin typeface="Century Gothic" panose="020B0502020202020204" pitchFamily="34" charset="0"/>
              </a:rPr>
              <a:t>2017),</a:t>
            </a:r>
            <a:endParaRPr lang="pt-BR" b="1" dirty="0">
              <a:latin typeface="Century Gothic" panose="020B0502020202020204" pitchFamily="34" charset="0"/>
            </a:endParaRPr>
          </a:p>
          <a:p>
            <a:r>
              <a:rPr lang="pt-BR" b="1" dirty="0">
                <a:latin typeface="Century Gothic" panose="020B0502020202020204" pitchFamily="34" charset="0"/>
              </a:rPr>
              <a:t>Londrina (2006 a 2017), Joinville (2016 a 2019) e Porto Velho-RO (2019)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4A9281-0DBF-FD4B-A2FD-3DB7C1C38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79" y="2662782"/>
            <a:ext cx="2610542" cy="17396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3F06048-D67F-F242-841A-FC3DA6BA6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377" y="2662782"/>
            <a:ext cx="2264596" cy="16984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B71049-6B16-AF47-B18B-D76277FA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354" y="2683398"/>
            <a:ext cx="2557661" cy="16984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7BD6388-8E0E-9F4F-ADD8-D26C639A7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79" y="4667629"/>
            <a:ext cx="2610542" cy="17335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1B685CF-6848-4F49-BFDD-BCC1CE795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346" y="4664323"/>
            <a:ext cx="2714521" cy="17368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0568ED-A43B-824D-9043-01B18D19D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92" y="4664323"/>
            <a:ext cx="2615520" cy="173686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D40EC42-FDF4-0E4A-8E04-124FEF0DF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5437" y="4664322"/>
            <a:ext cx="2582104" cy="17368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31ED972-A311-2348-9704-01B8955B1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7526" y="2662782"/>
            <a:ext cx="2649769" cy="17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F7980-6AFB-FC42-B2F7-1D0120C2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720388" cy="1520825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Porque participar da                                  </a:t>
            </a:r>
            <a:br>
              <a:rPr lang="pt-BR" sz="3200" b="1" dirty="0">
                <a:latin typeface="Century Gothic" panose="020B0502020202020204" pitchFamily="34" charset="0"/>
              </a:rPr>
            </a:br>
            <a:r>
              <a:rPr lang="pt-BR" sz="3200" b="1" dirty="0">
                <a:latin typeface="Century Gothic" panose="020B0502020202020204" pitchFamily="34" charset="0"/>
              </a:rPr>
              <a:t>Feira Digital de Imóveis de Santa Catarina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6C07C0-C305-2446-AA5E-9A0B86FB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512"/>
            <a:ext cx="7391400" cy="47894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200" b="1" dirty="0">
                <a:latin typeface="Century Gothic" panose="020B0502020202020204" pitchFamily="34" charset="0"/>
              </a:rPr>
              <a:t>Possibilita novos canais de vendas</a:t>
            </a:r>
          </a:p>
          <a:p>
            <a:pPr>
              <a:lnSpc>
                <a:spcPct val="100000"/>
              </a:lnSpc>
            </a:pPr>
            <a:r>
              <a:rPr lang="pt-BR" sz="2200" b="1" dirty="0">
                <a:latin typeface="Century Gothic" panose="020B0502020202020204" pitchFamily="34" charset="0"/>
              </a:rPr>
              <a:t>Construção de uma marca</a:t>
            </a:r>
          </a:p>
          <a:p>
            <a:r>
              <a:rPr lang="pt-BR" sz="2200" b="1" dirty="0">
                <a:latin typeface="Century Gothic" panose="020B0502020202020204" pitchFamily="34" charset="0"/>
              </a:rPr>
              <a:t>Público alvo: a Feira Digital possibilita que o expositor concentre seu trabalho de venda para potenciais compradores</a:t>
            </a:r>
          </a:p>
          <a:p>
            <a:r>
              <a:rPr lang="pt-BR" sz="2200" b="1" dirty="0">
                <a:latin typeface="Century Gothic" panose="020B0502020202020204" pitchFamily="34" charset="0"/>
              </a:rPr>
              <a:t>O visitante da Feira Digital de Imóveis de SC encontra num único site diversas opções de investimento</a:t>
            </a:r>
          </a:p>
          <a:p>
            <a:r>
              <a:rPr lang="pt-BR" sz="2200" b="1" dirty="0">
                <a:latin typeface="Century Gothic" panose="020B0502020202020204" pitchFamily="34" charset="0"/>
              </a:rPr>
              <a:t>O visitante poderá simular o financiamento com os correspondentes Caixa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5C02CC-08FD-A541-8C9D-BCE078AA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899" y="2911475"/>
            <a:ext cx="3669507" cy="244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F7980-6AFB-FC42-B2F7-1D0120C2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720388" cy="1520825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Century Gothic" panose="020B0502020202020204" pitchFamily="34" charset="0"/>
              </a:rPr>
              <a:t>Porque participar da                                  </a:t>
            </a:r>
            <a:br>
              <a:rPr lang="pt-BR" sz="3200" b="1" dirty="0">
                <a:latin typeface="Century Gothic" panose="020B0502020202020204" pitchFamily="34" charset="0"/>
              </a:rPr>
            </a:br>
            <a:r>
              <a:rPr lang="pt-BR" sz="3200" b="1" dirty="0">
                <a:latin typeface="Century Gothic" panose="020B0502020202020204" pitchFamily="34" charset="0"/>
              </a:rPr>
              <a:t>Feira Digital de Imóveis de Santa Catarina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6C07C0-C305-2446-AA5E-9A0B86FB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11512"/>
            <a:ext cx="7648576" cy="47894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200" b="1" dirty="0">
                <a:latin typeface="Century Gothic" panose="020B0502020202020204" pitchFamily="34" charset="0"/>
              </a:rPr>
              <a:t>Feirão da Casa Própria </a:t>
            </a:r>
            <a:r>
              <a:rPr lang="pt-BR" sz="2200" b="1" dirty="0" err="1">
                <a:latin typeface="Century Gothic" panose="020B0502020202020204" pitchFamily="34" charset="0"/>
              </a:rPr>
              <a:t>On</a:t>
            </a:r>
            <a:r>
              <a:rPr lang="pt-BR" sz="2200" b="1" dirty="0">
                <a:latin typeface="Century Gothic" panose="020B0502020202020204" pitchFamily="34" charset="0"/>
              </a:rPr>
              <a:t> </a:t>
            </a:r>
            <a:r>
              <a:rPr lang="pt-BR" sz="2200" b="1" dirty="0" err="1">
                <a:latin typeface="Century Gothic" panose="020B0502020202020204" pitchFamily="34" charset="0"/>
              </a:rPr>
              <a:t>Line</a:t>
            </a:r>
            <a:endParaRPr lang="pt-BR" sz="2200" b="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200" b="1" dirty="0">
                <a:latin typeface="Century Gothic" panose="020B0502020202020204" pitchFamily="34" charset="0"/>
              </a:rPr>
              <a:t>Redução da taxa de juros PF para 6,25% ao ano + TR</a:t>
            </a:r>
          </a:p>
          <a:p>
            <a:pPr>
              <a:lnSpc>
                <a:spcPct val="100000"/>
              </a:lnSpc>
            </a:pPr>
            <a:r>
              <a:rPr lang="pt-BR" sz="2200" b="1" dirty="0">
                <a:latin typeface="Century Gothic" panose="020B0502020202020204" pitchFamily="34" charset="0"/>
              </a:rPr>
              <a:t>Carência de 6 meses em novos contratos PF para imóveis novos (até 30 de dezembro)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49ABE8C-D7AD-C243-B2D2-C6186D76D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789" y="2928937"/>
            <a:ext cx="32289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3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75B43-D45C-3E42-883F-2134AA0D20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097" y="522288"/>
            <a:ext cx="10515600" cy="1325563"/>
          </a:xfrm>
        </p:spPr>
        <p:txBody>
          <a:bodyPr/>
          <a:lstStyle/>
          <a:p>
            <a:r>
              <a:rPr lang="pt-BR" b="1" dirty="0">
                <a:latin typeface="Century Gothic" panose="020B0502020202020204" pitchFamily="34" charset="0"/>
              </a:rPr>
              <a:t>    </a:t>
            </a:r>
            <a:r>
              <a:rPr lang="pt-BR" sz="3600" b="1" dirty="0">
                <a:latin typeface="Century Gothic" panose="020B0502020202020204" pitchFamily="34" charset="0"/>
              </a:rPr>
              <a:t>Divulgação | Mídia Tradicional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4A1DC0-D7A4-9F48-906A-A4F167B4F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78" y="2357437"/>
            <a:ext cx="5578688" cy="21273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EAA1E0-FA56-B641-AB46-9088CD7C5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2357437"/>
            <a:ext cx="3746415" cy="21002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3679D3A-1858-BD4B-93BF-83FA0CF0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166" y="2368829"/>
            <a:ext cx="1901063" cy="210452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25EDC1-3E6B-B84B-9D4C-4ABA7586D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75" y="4787148"/>
            <a:ext cx="1794626" cy="17946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62B4CA8-8BCB-CE45-A05F-126392680C9D}"/>
              </a:ext>
            </a:extLst>
          </p:cNvPr>
          <p:cNvSpPr txBox="1"/>
          <p:nvPr/>
        </p:nvSpPr>
        <p:spPr>
          <a:xfrm>
            <a:off x="3678172" y="5329238"/>
            <a:ext cx="67153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entury Gothic" panose="020B0502020202020204" pitchFamily="34" charset="0"/>
              </a:rPr>
              <a:t>Assessoria de Imprensa</a:t>
            </a:r>
          </a:p>
          <a:p>
            <a:r>
              <a:rPr lang="pt-BR" sz="2800" b="1" dirty="0">
                <a:latin typeface="Century Gothic" panose="020B0502020202020204" pitchFamily="34" charset="0"/>
              </a:rPr>
              <a:t>Primeira Via Comunicação Integrada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8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75B43-D45C-3E42-883F-2134AA0D20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0061" y="150813"/>
            <a:ext cx="11129963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Divulgação  |   Mídia Digital (</a:t>
            </a:r>
            <a:r>
              <a:rPr lang="pt-BR" sz="3600" b="1" dirty="0" err="1">
                <a:latin typeface="Century Gothic" panose="020B0502020202020204" pitchFamily="34" charset="0"/>
              </a:rPr>
              <a:t>Impulsionamentos</a:t>
            </a:r>
            <a:r>
              <a:rPr lang="pt-BR" sz="3600" b="1" dirty="0">
                <a:latin typeface="Century Gothic" panose="020B0502020202020204" pitchFamily="34" charset="0"/>
              </a:rPr>
              <a:t>)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05ABD0-B2CC-7747-AA83-A740322F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4" y="2042434"/>
            <a:ext cx="5014120" cy="30374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EA94B4-2CF7-4446-8D88-37C364CF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88" y="1712522"/>
            <a:ext cx="1392238" cy="13922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A41ECFF-ACDE-3B46-A74B-2250B1FCD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150" y="1729718"/>
            <a:ext cx="1334013" cy="133401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4E19DA-7C36-1249-8DB1-D1986F0121C1}"/>
              </a:ext>
            </a:extLst>
          </p:cNvPr>
          <p:cNvSpPr txBox="1"/>
          <p:nvPr/>
        </p:nvSpPr>
        <p:spPr>
          <a:xfrm>
            <a:off x="6723064" y="6125382"/>
            <a:ext cx="460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Century Gothic" panose="020B0502020202020204" pitchFamily="34" charset="0"/>
              </a:rPr>
              <a:t>Mídia Programática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73B2FF6-6692-7F49-AAFE-D927913AC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90" y="3929291"/>
            <a:ext cx="3570293" cy="17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29F077-AEAA-5649-8645-5C8FB73C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89718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b="1" dirty="0"/>
              <a:t>Empresa com 20 anos de experiência e conhecimento sobre o mercado imobiliário e setor de construção civil aplicados no desenvolvimento de sistemas e sites </a:t>
            </a:r>
          </a:p>
          <a:p>
            <a:pPr marL="0" indent="0" fontAlgn="base">
              <a:buNone/>
            </a:pPr>
            <a:endParaRPr lang="pt-BR" dirty="0"/>
          </a:p>
          <a:p>
            <a:r>
              <a:rPr lang="pt-BR" b="1" dirty="0"/>
              <a:t>A Sub100 é a segunda empresa do Brasil a conquistar as duas</a:t>
            </a:r>
            <a:br>
              <a:rPr lang="pt-BR" b="1" dirty="0"/>
            </a:br>
            <a:r>
              <a:rPr lang="pt-BR" b="1" dirty="0"/>
              <a:t>certificações CMMI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A Sub100 possui clientes em mais de 20 Estados por todo o Brasil</a:t>
            </a:r>
          </a:p>
          <a:p>
            <a:pPr marL="0" indent="0">
              <a:buNone/>
            </a:pPr>
            <a:br>
              <a:rPr lang="pt-BR" b="1" dirty="0"/>
            </a:br>
            <a:endParaRPr lang="pt-BR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8AD72D-C2B0-3040-A063-8C18643E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214" y="3962551"/>
            <a:ext cx="2060574" cy="13347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C8A5AE4-7396-D448-820C-D6621EBD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61" y="745781"/>
            <a:ext cx="3349627" cy="6444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1EFEC6-4EA1-7946-9C5F-C8551A1566BC}"/>
              </a:ext>
            </a:extLst>
          </p:cNvPr>
          <p:cNvSpPr txBox="1"/>
          <p:nvPr/>
        </p:nvSpPr>
        <p:spPr>
          <a:xfrm>
            <a:off x="323850" y="697701"/>
            <a:ext cx="7205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entury Gothic" panose="020B0502020202020204" pitchFamily="34" charset="0"/>
              </a:rPr>
              <a:t>A Feira Digital de Imóveis de SC utiliza a Plataforma SUB 100 para apresentação dos imóveis. </a:t>
            </a:r>
          </a:p>
        </p:txBody>
      </p:sp>
    </p:spTree>
    <p:extLst>
      <p:ext uri="{BB962C8B-B14F-4D97-AF65-F5344CB8AC3E}">
        <p14:creationId xmlns:p14="http://schemas.microsoft.com/office/powerpoint/2010/main" val="25429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B69F6B-9E88-7345-80D2-6373A7D98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2" b="14444"/>
          <a:stretch/>
        </p:blipFill>
        <p:spPr>
          <a:xfrm>
            <a:off x="949325" y="530428"/>
            <a:ext cx="10387013" cy="483743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950B08E-BC5A-2841-8E1C-BFE5482B6C30}"/>
              </a:ext>
            </a:extLst>
          </p:cNvPr>
          <p:cNvSpPr txBox="1"/>
          <p:nvPr/>
        </p:nvSpPr>
        <p:spPr>
          <a:xfrm>
            <a:off x="0" y="561859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entury Gothic" panose="020B0502020202020204" pitchFamily="34" charset="0"/>
              </a:rPr>
              <a:t>Confira o site da Feira Digital de Imóveis de Rondônia para ver como funciona a nossa plataforma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A7ADC6-3E44-E74C-9807-2B8E93D14645}"/>
              </a:ext>
            </a:extLst>
          </p:cNvPr>
          <p:cNvSpPr txBox="1"/>
          <p:nvPr/>
        </p:nvSpPr>
        <p:spPr>
          <a:xfrm>
            <a:off x="3041133" y="5997220"/>
            <a:ext cx="693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latin typeface="Century Gothic" panose="020B0502020202020204" pitchFamily="34" charset="0"/>
                <a:hlinkClick r:id="rId3"/>
              </a:rPr>
              <a:t>www.feiradeimoveisrondonia.com.br</a:t>
            </a:r>
            <a:r>
              <a:rPr lang="pt-BR" sz="2800" b="1" dirty="0">
                <a:latin typeface="Century Gothic" panose="020B0502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793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AEE68CB-2430-FF42-A9AD-AA8455C3E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5" b="8750"/>
          <a:stretch/>
        </p:blipFill>
        <p:spPr>
          <a:xfrm>
            <a:off x="0" y="500062"/>
            <a:ext cx="12192000" cy="595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4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502</Words>
  <Application>Microsoft Macintosh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Helvetica</vt:lpstr>
      <vt:lpstr>Tema do Office</vt:lpstr>
      <vt:lpstr>Apresentação do PowerPoint</vt:lpstr>
      <vt:lpstr>Apresentação do PowerPoint</vt:lpstr>
      <vt:lpstr>Porque participar da                                   Feira Digital de Imóveis de Santa Catarina</vt:lpstr>
      <vt:lpstr>Porque participar da                                   Feira Digital de Imóveis de Santa Catarina</vt:lpstr>
      <vt:lpstr>    Divulgação | Mídia Tradicional</vt:lpstr>
      <vt:lpstr>Divulgação  |   Mídia Digital (Impulsionamentos) </vt:lpstr>
      <vt:lpstr>Apresentação do PowerPoint</vt:lpstr>
      <vt:lpstr>Apresentação do PowerPoint</vt:lpstr>
      <vt:lpstr>Apresentação do PowerPoint</vt:lpstr>
      <vt:lpstr> Imóveis de Lançamentos </vt:lpstr>
      <vt:lpstr> Imóveis de Lançamentos </vt:lpstr>
      <vt:lpstr>Apresentação do PowerPoint</vt:lpstr>
      <vt:lpstr>Apresentação do PowerPoint</vt:lpstr>
      <vt:lpstr>Apresentação do PowerPoint</vt:lpstr>
      <vt:lpstr> Imóveis de Venda ou locação  </vt:lpstr>
      <vt:lpstr>Apresentação do PowerPoint</vt:lpstr>
      <vt:lpstr>Investimento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Microsoft Office User</cp:lastModifiedBy>
  <cp:revision>54</cp:revision>
  <dcterms:created xsi:type="dcterms:W3CDTF">2020-10-14T04:01:27Z</dcterms:created>
  <dcterms:modified xsi:type="dcterms:W3CDTF">2020-11-13T05:52:17Z</dcterms:modified>
</cp:coreProperties>
</file>