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11" r:id="rId2"/>
    <p:sldId id="316" r:id="rId3"/>
    <p:sldId id="287" r:id="rId4"/>
    <p:sldId id="306" r:id="rId5"/>
    <p:sldId id="288" r:id="rId6"/>
    <p:sldId id="289" r:id="rId7"/>
    <p:sldId id="310" r:id="rId8"/>
    <p:sldId id="315" r:id="rId9"/>
    <p:sldId id="294" r:id="rId10"/>
    <p:sldId id="312" r:id="rId11"/>
    <p:sldId id="313" r:id="rId12"/>
    <p:sldId id="298" r:id="rId13"/>
    <p:sldId id="299" r:id="rId14"/>
    <p:sldId id="300" r:id="rId15"/>
    <p:sldId id="314" r:id="rId16"/>
    <p:sldId id="293" r:id="rId17"/>
    <p:sldId id="304" r:id="rId18"/>
    <p:sldId id="305" r:id="rId1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43"/>
  </p:normalViewPr>
  <p:slideViewPr>
    <p:cSldViewPr snapToGrid="0" snapToObjects="1">
      <p:cViewPr varScale="1">
        <p:scale>
          <a:sx n="90" d="100"/>
          <a:sy n="90" d="100"/>
        </p:scale>
        <p:origin x="89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0DCFC3-63D6-CA40-91D3-16D0392DA0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B9ED5CF-CAF8-C746-AD74-C43A89FDCA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C7918BC-3B1B-8C4D-92E2-64319D863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CB315-D025-6042-B2D8-C7DDD3077CA6}" type="datetimeFigureOut">
              <a:rPr lang="pt-BR" smtClean="0"/>
              <a:t>13/11/20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F3BE841-46B6-3E4E-A86B-D2C9F7091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C52F676-55A4-504A-8248-CF943F212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50326-D9A2-A741-9B80-A9C378D947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0974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057D2B-A7C8-9F48-AFA9-5AE78B158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E4600E7-4557-9142-BA0E-919CC84EF0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0DAAD78-0D4A-A64F-BA4E-F7CAC69AE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CB315-D025-6042-B2D8-C7DDD3077CA6}" type="datetimeFigureOut">
              <a:rPr lang="pt-BR" smtClean="0"/>
              <a:t>13/11/20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72D5255-339D-9541-A80A-001C438D7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9C464C0-B0D5-6F45-AF71-685E11097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50326-D9A2-A741-9B80-A9C378D947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5800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D7B091C-1A1D-BE45-9935-547E16536E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D2895C7-297D-8344-97E3-89DCACC16A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3EA3831-DEDC-6C49-9F86-56C5FF34E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CB315-D025-6042-B2D8-C7DDD3077CA6}" type="datetimeFigureOut">
              <a:rPr lang="pt-BR" smtClean="0"/>
              <a:t>13/11/20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9EFD641-DE60-E346-B526-85028CE23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55421EE-FC52-ED44-8CF3-D362E67BA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50326-D9A2-A741-9B80-A9C378D947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0388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D41A56-A761-634C-86ED-96678D350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391942F-0A60-E948-938B-5BC94F493F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77B189-5003-3D4E-A3D1-04986BF82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CB315-D025-6042-B2D8-C7DDD3077CA6}" type="datetimeFigureOut">
              <a:rPr lang="pt-BR" smtClean="0"/>
              <a:t>13/11/20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77912D8-EB65-4B42-9A34-ACC54A865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D3B3E1A-50EA-354B-9CD6-AFD292AFD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50326-D9A2-A741-9B80-A9C378D947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7072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60F6D1-F2EE-DE47-A7ED-140C1959F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860495D-986A-454C-9870-50DF875331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1913FF1-8721-0C47-BE95-7366B293E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CB315-D025-6042-B2D8-C7DDD3077CA6}" type="datetimeFigureOut">
              <a:rPr lang="pt-BR" smtClean="0"/>
              <a:t>13/11/20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A92C26C-0EF4-B14A-A2E4-7AD7DA194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E0FC130-3E4E-8D40-AAB6-C4F26CCD5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50326-D9A2-A741-9B80-A9C378D947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146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ECD942-5080-704E-9707-DCE3AFC6A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C18BDF6-D3CB-2844-8E3F-2D44771881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0F63FD4-1E53-7640-9ADA-B27C2E8D2C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6619154-C1CC-0E4D-AB36-845941D6B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CB315-D025-6042-B2D8-C7DDD3077CA6}" type="datetimeFigureOut">
              <a:rPr lang="pt-BR" smtClean="0"/>
              <a:t>13/11/20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1030714-113E-5946-A51E-2B8536DA3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78AE551-704F-4F49-9335-1E97A55DC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50326-D9A2-A741-9B80-A9C378D947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928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FB7D53-8EFD-2540-840E-3AB279340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60E255A-652A-3B4A-99ED-7B9564E03E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EC4B471-5B07-9240-B797-43B0DFFC63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900AE51-6E3F-7C43-877F-81591EB46E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0FFA288-BCA1-BA4E-827B-BC5599F4D9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160A190-AC04-E149-B68F-96E599780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CB315-D025-6042-B2D8-C7DDD3077CA6}" type="datetimeFigureOut">
              <a:rPr lang="pt-BR" smtClean="0"/>
              <a:t>13/11/20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EFCD956-DD36-8642-93D1-53D6A4571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A046CEA-4083-7E43-9A32-1ECDA6D17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50326-D9A2-A741-9B80-A9C378D947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9507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575817-9A56-BA42-A549-502CD3B9C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6380FAB-F86D-5840-8341-7872E261D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CB315-D025-6042-B2D8-C7DDD3077CA6}" type="datetimeFigureOut">
              <a:rPr lang="pt-BR" smtClean="0"/>
              <a:t>13/11/20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0348BCD-5575-6D4E-B1C0-3204BE041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A95681A-F505-7348-8F5C-B6B7314C6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50326-D9A2-A741-9B80-A9C378D947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4185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16B24EAB-6415-524B-8BA8-B9BB75822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CB315-D025-6042-B2D8-C7DDD3077CA6}" type="datetimeFigureOut">
              <a:rPr lang="pt-BR" smtClean="0"/>
              <a:t>13/11/20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A96D551-7353-8147-8D8D-D55873850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3498B6D-96F4-3F40-ADE0-262AED3C4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50326-D9A2-A741-9B80-A9C378D947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6746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AC7C93-3091-ED49-9CA4-5AE20D81E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921528-57F7-DF44-9F87-7222D09469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2E1D873-9FC9-734F-98D8-4E950577F2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676D2BF-2471-CE4E-84C2-013EF0401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CB315-D025-6042-B2D8-C7DDD3077CA6}" type="datetimeFigureOut">
              <a:rPr lang="pt-BR" smtClean="0"/>
              <a:t>13/11/20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423CF92-6241-AC43-87F6-68970AD61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60A9FC2-2F59-C241-AF52-7B42CF4EC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50326-D9A2-A741-9B80-A9C378D947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3915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1283AB-F2D0-6341-AA69-1A2B0A2E6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B741E17A-FD84-7342-B0DA-0BFB8ECA00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87EA2B6-0723-894D-AB8F-3E5117BABD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0EF4D8A-FB08-A54B-9254-7F3016E2E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CB315-D025-6042-B2D8-C7DDD3077CA6}" type="datetimeFigureOut">
              <a:rPr lang="pt-BR" smtClean="0"/>
              <a:t>13/11/20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F1EEE23-0FCA-DF4F-A23B-3D8FD808D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B61F6CB-BCF6-154E-A6F2-B5A714DFB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50326-D9A2-A741-9B80-A9C378D947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2362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7851850-9769-3848-8123-803DD1A66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B41B7D4-ADC7-2949-90F5-311E54B66C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D0E1785-2C7C-134B-8CF1-91F14E27D5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CB315-D025-6042-B2D8-C7DDD3077CA6}" type="datetimeFigureOut">
              <a:rPr lang="pt-BR" smtClean="0"/>
              <a:t>13/11/20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D78DC59-35A5-0440-9BF0-804A3A86E8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31E9B3C-CE5C-8C44-98A1-097A425472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50326-D9A2-A741-9B80-A9C378D947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0302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mailto:takao@tasaeventos.com.br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eiradeimoveisrondonia.com.br/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06A4F95-BE78-8649-8274-0FAB154D5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434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3B6EE0-3818-D74C-A4E2-B23C472F5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pt-BR" b="1" dirty="0">
                <a:latin typeface="Century Gothic" panose="020B0502020202020204" pitchFamily="34" charset="0"/>
              </a:rPr>
            </a:br>
            <a:r>
              <a:rPr lang="pt-BR" b="1" dirty="0">
                <a:latin typeface="Century Gothic" panose="020B0502020202020204" pitchFamily="34" charset="0"/>
              </a:rPr>
              <a:t>Imóveis de Lançamentos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ED4362B-8599-5646-90CB-3BF23F4C8B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558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pt-BR" sz="2400" b="1" dirty="0">
                <a:latin typeface="Century Gothic" panose="020B0502020202020204" pitchFamily="34" charset="0"/>
              </a:rPr>
              <a:t>Os imóveis de lançamentos serão cadastrados pela Sub100 de forma individual na plataforma do portal da Feira Digital de imóveis de SC.</a:t>
            </a:r>
          </a:p>
          <a:p>
            <a:pPr marL="0" indent="0">
              <a:buNone/>
            </a:pPr>
            <a:r>
              <a:rPr lang="pt-BR" sz="2400" b="1" dirty="0">
                <a:latin typeface="Century Gothic" panose="020B0502020202020204" pitchFamily="34" charset="0"/>
              </a:rPr>
              <a:t> </a:t>
            </a:r>
          </a:p>
          <a:p>
            <a:pPr marL="0" indent="0">
              <a:buNone/>
            </a:pPr>
            <a:r>
              <a:rPr lang="pt-BR" sz="2400" b="1" dirty="0">
                <a:latin typeface="Century Gothic" panose="020B0502020202020204" pitchFamily="34" charset="0"/>
              </a:rPr>
              <a:t>O cadastramento segue os seguintes critérios.</a:t>
            </a:r>
          </a:p>
          <a:p>
            <a:pPr marL="0" indent="0">
              <a:buNone/>
            </a:pPr>
            <a:endParaRPr lang="pt-BR" sz="2400" b="1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pt-BR" sz="2400" b="1" dirty="0">
                <a:latin typeface="Century Gothic" panose="020B0502020202020204" pitchFamily="34" charset="0"/>
              </a:rPr>
              <a:t>Critério de Busca</a:t>
            </a:r>
            <a:endParaRPr lang="pt-BR" sz="2400" dirty="0">
              <a:latin typeface="Century Gothic" panose="020B0502020202020204" pitchFamily="34" charset="0"/>
            </a:endParaRPr>
          </a:p>
          <a:p>
            <a:r>
              <a:rPr lang="pt-BR" sz="2000" b="1" dirty="0">
                <a:latin typeface="Century Gothic" panose="020B0502020202020204" pitchFamily="34" charset="0"/>
              </a:rPr>
              <a:t>Classificação do lançamento em Cidades</a:t>
            </a:r>
          </a:p>
          <a:p>
            <a:r>
              <a:rPr lang="pt-BR" sz="2000" b="1" dirty="0">
                <a:latin typeface="Century Gothic" panose="020B0502020202020204" pitchFamily="34" charset="0"/>
              </a:rPr>
              <a:t>Classificação em status do lançamento: Prontos, Em Obras, Na Planta</a:t>
            </a:r>
          </a:p>
          <a:p>
            <a:r>
              <a:rPr lang="pt-BR" sz="2000" b="1" dirty="0">
                <a:latin typeface="Century Gothic" panose="020B0502020202020204" pitchFamily="34" charset="0"/>
              </a:rPr>
              <a:t>Classificação se o lançamento é Minha Casa Minha Vida</a:t>
            </a:r>
          </a:p>
          <a:p>
            <a:pPr marL="0" indent="0">
              <a:buNone/>
            </a:pPr>
            <a:endParaRPr lang="pt-BR" sz="2400" b="1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3269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3B6EE0-3818-D74C-A4E2-B23C472F5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150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pt-BR" b="1" dirty="0">
                <a:latin typeface="Century Gothic" panose="020B0502020202020204" pitchFamily="34" charset="0"/>
              </a:rPr>
            </a:br>
            <a:r>
              <a:rPr lang="pt-BR" b="1" dirty="0">
                <a:latin typeface="Century Gothic" panose="020B0502020202020204" pitchFamily="34" charset="0"/>
              </a:rPr>
              <a:t>Imóveis de Lançamentos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ED4362B-8599-5646-90CB-3BF23F4C8B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82713"/>
            <a:ext cx="11091863" cy="53467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b="1" dirty="0"/>
              <a:t>A descrição do lançamento terá as seguintes informações</a:t>
            </a:r>
            <a:endParaRPr lang="pt-BR" dirty="0"/>
          </a:p>
          <a:p>
            <a:r>
              <a:rPr lang="pt-BR" b="1" dirty="0"/>
              <a:t>Imagem do Lançamento</a:t>
            </a:r>
          </a:p>
          <a:p>
            <a:r>
              <a:rPr lang="pt-BR" b="1" dirty="0"/>
              <a:t>Texto da chamada do lançamento</a:t>
            </a:r>
          </a:p>
          <a:p>
            <a:r>
              <a:rPr lang="pt-BR" b="1" dirty="0"/>
              <a:t>Identificação do anunciante</a:t>
            </a:r>
          </a:p>
          <a:p>
            <a:r>
              <a:rPr lang="pt-BR" b="1" dirty="0"/>
              <a:t>Descritivo do lançamento</a:t>
            </a:r>
          </a:p>
          <a:p>
            <a:r>
              <a:rPr lang="pt-BR" b="1" dirty="0"/>
              <a:t>Contato pelo WhatsApp</a:t>
            </a:r>
          </a:p>
          <a:p>
            <a:r>
              <a:rPr lang="pt-BR" b="1" dirty="0"/>
              <a:t>Link para o site do anunciante</a:t>
            </a:r>
          </a:p>
          <a:p>
            <a:pPr marL="0" indent="0">
              <a:buNone/>
            </a:pPr>
            <a:r>
              <a:rPr lang="pt-BR" b="1" dirty="0"/>
              <a:t> </a:t>
            </a:r>
          </a:p>
          <a:p>
            <a:r>
              <a:rPr lang="pt-BR" b="1" dirty="0" err="1"/>
              <a:t>Obs</a:t>
            </a:r>
            <a:r>
              <a:rPr lang="pt-BR" b="1" dirty="0"/>
              <a:t>: Caso o anunciante de lançamento possui sistema integrador os lançamentos também poderão ser importados para o menu de venda.</a:t>
            </a:r>
          </a:p>
          <a:p>
            <a:r>
              <a:rPr lang="pt-BR" b="1" dirty="0"/>
              <a:t>Limite de 5 empreendimentos por empresa</a:t>
            </a:r>
          </a:p>
          <a:p>
            <a:pPr marL="0" indent="0">
              <a:buNone/>
            </a:pPr>
            <a:endParaRPr lang="pt-BR" sz="2400" b="1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25C32CF-4EC1-F643-917F-676210A775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1126" y="1982067"/>
            <a:ext cx="4662674" cy="3161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787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CE293BE-721A-B04B-BB9E-8F4174ED67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250" b="8750"/>
          <a:stretch/>
        </p:blipFill>
        <p:spPr>
          <a:xfrm>
            <a:off x="0" y="414336"/>
            <a:ext cx="12192000" cy="609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2454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95DD14E-3919-6E4C-81D8-A8486653AE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042" b="9583"/>
          <a:stretch/>
        </p:blipFill>
        <p:spPr>
          <a:xfrm>
            <a:off x="0" y="328613"/>
            <a:ext cx="12192000" cy="604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9807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EFF33F3-FC7E-D541-98A0-B4D7124786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084" b="8959"/>
          <a:stretch/>
        </p:blipFill>
        <p:spPr>
          <a:xfrm>
            <a:off x="0" y="342899"/>
            <a:ext cx="12159830" cy="6000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418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6AEBC5-2291-1F4F-88A4-1ED00E34E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pt-BR" b="1" dirty="0"/>
            </a:br>
            <a:r>
              <a:rPr lang="pt-BR" b="1" dirty="0">
                <a:latin typeface="Century Gothic" panose="020B0502020202020204" pitchFamily="34" charset="0"/>
              </a:rPr>
              <a:t>Imóveis de Venda ou locação 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27B55B9-4026-A743-A697-7F482C0B14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sz="2400" b="1" dirty="0">
                <a:latin typeface="Century Gothic" panose="020B0502020202020204" pitchFamily="34" charset="0"/>
              </a:rPr>
              <a:t>Os imóveis de venda ou locação serão importados para o portal da feira no formato XML baseados nos layouts dos seguintes portais – Imóvel Web, ZAP, OLX. </a:t>
            </a:r>
          </a:p>
          <a:p>
            <a:pPr marL="0" indent="0">
              <a:buNone/>
            </a:pPr>
            <a:endParaRPr lang="pt-BR" sz="2400" b="1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pt-BR" sz="2400" b="1" dirty="0">
                <a:latin typeface="Century Gothic" panose="020B0502020202020204" pitchFamily="34" charset="0"/>
              </a:rPr>
              <a:t>Exemplos de softwares que exportam nesse formato. </a:t>
            </a:r>
          </a:p>
          <a:p>
            <a:r>
              <a:rPr lang="pt-BR" sz="2400" b="1" dirty="0" err="1">
                <a:latin typeface="Century Gothic" panose="020B0502020202020204" pitchFamily="34" charset="0"/>
              </a:rPr>
              <a:t>Casasoft</a:t>
            </a:r>
            <a:endParaRPr lang="pt-BR" sz="2400" b="1" dirty="0">
              <a:latin typeface="Century Gothic" panose="020B0502020202020204" pitchFamily="34" charset="0"/>
            </a:endParaRPr>
          </a:p>
          <a:p>
            <a:r>
              <a:rPr lang="pt-BR" sz="2400" b="1" dirty="0" err="1">
                <a:latin typeface="Century Gothic" panose="020B0502020202020204" pitchFamily="34" charset="0"/>
              </a:rPr>
              <a:t>Ingaia</a:t>
            </a:r>
            <a:endParaRPr lang="pt-BR" sz="2400" b="1" dirty="0">
              <a:latin typeface="Century Gothic" panose="020B0502020202020204" pitchFamily="34" charset="0"/>
            </a:endParaRPr>
          </a:p>
          <a:p>
            <a:r>
              <a:rPr lang="pt-BR" sz="2400" b="1" dirty="0" err="1">
                <a:latin typeface="Century Gothic" panose="020B0502020202020204" pitchFamily="34" charset="0"/>
              </a:rPr>
              <a:t>Kurole</a:t>
            </a:r>
            <a:endParaRPr lang="pt-BR" sz="2400" b="1" dirty="0">
              <a:latin typeface="Century Gothic" panose="020B0502020202020204" pitchFamily="34" charset="0"/>
            </a:endParaRPr>
          </a:p>
          <a:p>
            <a:r>
              <a:rPr lang="pt-BR" sz="2400" b="1" dirty="0">
                <a:latin typeface="Century Gothic" panose="020B0502020202020204" pitchFamily="34" charset="0"/>
              </a:rPr>
              <a:t>Novo Vista</a:t>
            </a:r>
          </a:p>
          <a:p>
            <a:r>
              <a:rPr lang="pt-BR" sz="2400" b="1" dirty="0">
                <a:latin typeface="Century Gothic" panose="020B0502020202020204" pitchFamily="34" charset="0"/>
              </a:rPr>
              <a:t>Sub100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056193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02E7A54-2AE5-CC4D-8891-71C6239F7C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041" b="8751"/>
          <a:stretch/>
        </p:blipFill>
        <p:spPr>
          <a:xfrm>
            <a:off x="0" y="385763"/>
            <a:ext cx="12072938" cy="6052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6499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8C00A5-6C67-2748-94E8-4AD8C70BE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latin typeface="Century Gothic" panose="020B0502020202020204" pitchFamily="34" charset="0"/>
              </a:rPr>
              <a:t>Investimento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1D8BB96-93AD-174F-820C-741AB994A6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82825"/>
            <a:ext cx="904875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3200" b="1" dirty="0">
                <a:latin typeface="Century Gothic" panose="020B0502020202020204" pitchFamily="34" charset="0"/>
              </a:rPr>
              <a:t>Florianópolis e Região Metropolitana</a:t>
            </a:r>
          </a:p>
          <a:p>
            <a:pPr marL="0" indent="0">
              <a:buNone/>
            </a:pPr>
            <a:r>
              <a:rPr lang="pt-BR" b="1" dirty="0" err="1">
                <a:latin typeface="Century Gothic" panose="020B0502020202020204" pitchFamily="34" charset="0"/>
              </a:rPr>
              <a:t>R</a:t>
            </a:r>
            <a:r>
              <a:rPr lang="pt-BR" b="1" dirty="0">
                <a:latin typeface="Century Gothic" panose="020B0502020202020204" pitchFamily="34" charset="0"/>
              </a:rPr>
              <a:t>$ 2.500,00 (Dois mil e quinhentos reais)</a:t>
            </a:r>
          </a:p>
          <a:p>
            <a:pPr marL="0" indent="0">
              <a:buNone/>
            </a:pPr>
            <a:endParaRPr lang="pt-BR" b="1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pt-BR" sz="3200" b="1" dirty="0">
                <a:latin typeface="Century Gothic" panose="020B0502020202020204" pitchFamily="34" charset="0"/>
              </a:rPr>
              <a:t>Cidades do Interior</a:t>
            </a:r>
          </a:p>
          <a:p>
            <a:pPr marL="0" indent="0">
              <a:buNone/>
            </a:pPr>
            <a:r>
              <a:rPr lang="pt-BR" b="1" dirty="0" err="1">
                <a:latin typeface="Century Gothic" panose="020B0502020202020204" pitchFamily="34" charset="0"/>
              </a:rPr>
              <a:t>R</a:t>
            </a:r>
            <a:r>
              <a:rPr lang="pt-BR" b="1" dirty="0">
                <a:latin typeface="Century Gothic" panose="020B0502020202020204" pitchFamily="34" charset="0"/>
              </a:rPr>
              <a:t>$ 2.000,00 (dois mil reais)</a:t>
            </a:r>
          </a:p>
          <a:p>
            <a:pPr marL="0" indent="0">
              <a:buNone/>
            </a:pPr>
            <a:endParaRPr lang="pt-BR" b="1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pt-BR" b="1" dirty="0">
                <a:latin typeface="Century Gothic" panose="020B0502020202020204" pitchFamily="34" charset="0"/>
              </a:rPr>
              <a:t>Correspondente Caixa Exclusivo: </a:t>
            </a:r>
            <a:r>
              <a:rPr lang="pt-BR" b="1" dirty="0" err="1">
                <a:latin typeface="Century Gothic" panose="020B0502020202020204" pitchFamily="34" charset="0"/>
              </a:rPr>
              <a:t>R</a:t>
            </a:r>
            <a:r>
              <a:rPr lang="pt-BR" b="1" dirty="0">
                <a:latin typeface="Century Gothic" panose="020B0502020202020204" pitchFamily="34" charset="0"/>
              </a:rPr>
              <a:t>$ 500,00</a:t>
            </a:r>
          </a:p>
          <a:p>
            <a:pPr marL="0" indent="0">
              <a:buNone/>
            </a:pPr>
            <a:endParaRPr lang="pt-BR" b="1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pt-BR" sz="3600" b="1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481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4310C52-6681-FB45-853A-98336ECA403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652964" y="2523400"/>
            <a:ext cx="6834187" cy="396081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sz="4000" b="1" dirty="0">
              <a:latin typeface="Helvetica" pitchFamily="2" charset="0"/>
            </a:endParaRPr>
          </a:p>
          <a:p>
            <a:pPr marL="0" indent="0" algn="r">
              <a:buNone/>
            </a:pPr>
            <a:r>
              <a:rPr lang="pt-BR" sz="4000" b="1" dirty="0">
                <a:latin typeface="Century Gothic" panose="020B0502020202020204" pitchFamily="34" charset="0"/>
              </a:rPr>
              <a:t>Takao Sato</a:t>
            </a:r>
          </a:p>
          <a:p>
            <a:pPr marL="0" indent="0" algn="r">
              <a:buNone/>
            </a:pPr>
            <a:r>
              <a:rPr lang="pt-BR" sz="3600" b="1" dirty="0">
                <a:latin typeface="Century Gothic" panose="020B0502020202020204" pitchFamily="34" charset="0"/>
                <a:hlinkClick r:id="rId2"/>
              </a:rPr>
              <a:t>takao@tasaeventos.com.br</a:t>
            </a:r>
            <a:endParaRPr lang="pt-BR" sz="3600" b="1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pt-BR" sz="4000" b="1" dirty="0">
              <a:latin typeface="Helvetica" pitchFamily="2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EFEAE07-954A-F841-98B7-86B46558D8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7438" y="4498043"/>
            <a:ext cx="971550" cy="98211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031D898E-CF1E-1C4E-833B-8108D7481364}"/>
              </a:ext>
            </a:extLst>
          </p:cNvPr>
          <p:cNvSpPr txBox="1"/>
          <p:nvPr/>
        </p:nvSpPr>
        <p:spPr>
          <a:xfrm>
            <a:off x="7355676" y="4507049"/>
            <a:ext cx="42354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latin typeface="Century Gothic" panose="020B0502020202020204" pitchFamily="34" charset="0"/>
              </a:rPr>
              <a:t>(44) 9 9972-5801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A28636BD-4240-CC49-A946-51607E57E2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0528" y="856352"/>
            <a:ext cx="2576623" cy="135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955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E40A281-6E41-9A41-965C-C49A755A8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389" y="251181"/>
            <a:ext cx="2152649" cy="1198730"/>
          </a:xfrm>
          <a:prstGeom prst="rect">
            <a:avLst/>
          </a:prstGeom>
        </p:spPr>
      </p:pic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3D78C18D-8197-1C40-9A42-F1D1965EB8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5824" y="715962"/>
            <a:ext cx="8504238" cy="48736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b="1" dirty="0">
                <a:latin typeface="Century Gothic" panose="020B0502020202020204" pitchFamily="34" charset="0"/>
              </a:rPr>
              <a:t>Portfolio de Organização de Feira de Imóveis</a:t>
            </a:r>
          </a:p>
          <a:p>
            <a:pPr marL="0" indent="0">
              <a:buNone/>
            </a:pPr>
            <a:endParaRPr lang="pt-BR" sz="2800" b="1" dirty="0">
              <a:latin typeface="Century Gothic" panose="020B0502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C351FE1-F197-E641-AAC0-A183CC3D7556}"/>
              </a:ext>
            </a:extLst>
          </p:cNvPr>
          <p:cNvSpPr txBox="1"/>
          <p:nvPr/>
        </p:nvSpPr>
        <p:spPr>
          <a:xfrm>
            <a:off x="321443" y="1814513"/>
            <a:ext cx="118705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latin typeface="Century Gothic" panose="020B0502020202020204" pitchFamily="34" charset="0"/>
              </a:rPr>
              <a:t>A </a:t>
            </a:r>
            <a:r>
              <a:rPr lang="pt-BR" b="1" dirty="0" err="1">
                <a:latin typeface="Century Gothic" panose="020B0502020202020204" pitchFamily="34" charset="0"/>
              </a:rPr>
              <a:t>Tasa</a:t>
            </a:r>
            <a:r>
              <a:rPr lang="pt-BR" b="1" dirty="0">
                <a:latin typeface="Century Gothic" panose="020B0502020202020204" pitchFamily="34" charset="0"/>
              </a:rPr>
              <a:t> Eventos organiza Feiras de Imóveis  da Caixa desde 2005 nas cidades de Maringá (2005 a </a:t>
            </a:r>
            <a:r>
              <a:rPr lang="pt-BR" b="1">
                <a:latin typeface="Century Gothic" panose="020B0502020202020204" pitchFamily="34" charset="0"/>
              </a:rPr>
              <a:t>2017),</a:t>
            </a:r>
            <a:endParaRPr lang="pt-BR" b="1" dirty="0">
              <a:latin typeface="Century Gothic" panose="020B0502020202020204" pitchFamily="34" charset="0"/>
            </a:endParaRPr>
          </a:p>
          <a:p>
            <a:r>
              <a:rPr lang="pt-BR" b="1" dirty="0">
                <a:latin typeface="Century Gothic" panose="020B0502020202020204" pitchFamily="34" charset="0"/>
              </a:rPr>
              <a:t>Londrina (2006 a 2017), Joinville (2016 a 2019) e Porto Velho-RO (2019)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C4A9281-0DBF-FD4B-A2FD-3DB7C1C38D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779" y="2662782"/>
            <a:ext cx="2610542" cy="173968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3F06048-D67F-F242-841A-FC3DA6BA63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9377" y="2662782"/>
            <a:ext cx="2264596" cy="1698447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DB71049-6B16-AF47-B18B-D76277FAEB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8354" y="2683398"/>
            <a:ext cx="2557661" cy="169844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A7BD6388-8E0E-9F4F-ADD8-D26C639A76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779" y="4667629"/>
            <a:ext cx="2610542" cy="1733563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A1B685CF-6848-4F49-BFDD-BCC1CE7959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13346" y="4664323"/>
            <a:ext cx="2714521" cy="1736869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B50568ED-A43B-824D-9043-01B18D19DC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73892" y="4664323"/>
            <a:ext cx="2615520" cy="1736869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BD40EC42-FDF4-0E4A-8E04-124FEF0DFB9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35437" y="4664322"/>
            <a:ext cx="2582104" cy="1736869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431ED972-A311-2348-9704-01B8955B15B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17526" y="2662782"/>
            <a:ext cx="2649769" cy="1759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999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4F7980-6AFB-FC42-B2F7-1D0120C21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720388" cy="1520825"/>
          </a:xfrm>
        </p:spPr>
        <p:txBody>
          <a:bodyPr>
            <a:normAutofit/>
          </a:bodyPr>
          <a:lstStyle/>
          <a:p>
            <a:r>
              <a:rPr lang="pt-BR" sz="3200" b="1" dirty="0">
                <a:latin typeface="Century Gothic" panose="020B0502020202020204" pitchFamily="34" charset="0"/>
              </a:rPr>
              <a:t>Porque participar da                                  </a:t>
            </a:r>
            <a:br>
              <a:rPr lang="pt-BR" sz="3200" b="1" dirty="0">
                <a:latin typeface="Century Gothic" panose="020B0502020202020204" pitchFamily="34" charset="0"/>
              </a:rPr>
            </a:br>
            <a:r>
              <a:rPr lang="pt-BR" sz="3200" b="1" dirty="0">
                <a:latin typeface="Century Gothic" panose="020B0502020202020204" pitchFamily="34" charset="0"/>
              </a:rPr>
              <a:t>Feira Digital de Imóveis de Santa Catarina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26C07C0-C305-2446-AA5E-9A0B86FBA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8512"/>
            <a:ext cx="7391400" cy="478948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t-BR" sz="2200" b="1" dirty="0">
                <a:latin typeface="Century Gothic" panose="020B0502020202020204" pitchFamily="34" charset="0"/>
              </a:rPr>
              <a:t>Possibilita novos canais de vendas</a:t>
            </a:r>
          </a:p>
          <a:p>
            <a:pPr>
              <a:lnSpc>
                <a:spcPct val="100000"/>
              </a:lnSpc>
            </a:pPr>
            <a:r>
              <a:rPr lang="pt-BR" sz="2200" b="1" dirty="0">
                <a:latin typeface="Century Gothic" panose="020B0502020202020204" pitchFamily="34" charset="0"/>
              </a:rPr>
              <a:t>Construção de uma marca</a:t>
            </a:r>
          </a:p>
          <a:p>
            <a:r>
              <a:rPr lang="pt-BR" sz="2200" b="1" dirty="0">
                <a:latin typeface="Century Gothic" panose="020B0502020202020204" pitchFamily="34" charset="0"/>
              </a:rPr>
              <a:t>Público alvo: a Feira Digital possibilita que o expositor concentre seu trabalho de venda para potenciais compradores</a:t>
            </a:r>
          </a:p>
          <a:p>
            <a:r>
              <a:rPr lang="pt-BR" sz="2200" b="1" dirty="0">
                <a:latin typeface="Century Gothic" panose="020B0502020202020204" pitchFamily="34" charset="0"/>
              </a:rPr>
              <a:t>O visitante da Feira Digital de Imóveis de SC encontra num único site diversas opções de investimento</a:t>
            </a:r>
          </a:p>
          <a:p>
            <a:r>
              <a:rPr lang="pt-BR" sz="2200" b="1" dirty="0">
                <a:latin typeface="Century Gothic" panose="020B0502020202020204" pitchFamily="34" charset="0"/>
              </a:rPr>
              <a:t>O visitante poderá simular o financiamento com os correspondentes Caixa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F5C02CC-08FD-A541-8C9D-BCE078AAF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3899" y="2911475"/>
            <a:ext cx="3669507" cy="2446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179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4F7980-6AFB-FC42-B2F7-1D0120C21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720388" cy="1520825"/>
          </a:xfrm>
        </p:spPr>
        <p:txBody>
          <a:bodyPr>
            <a:normAutofit/>
          </a:bodyPr>
          <a:lstStyle/>
          <a:p>
            <a:r>
              <a:rPr lang="pt-BR" sz="3200" b="1" dirty="0">
                <a:latin typeface="Century Gothic" panose="020B0502020202020204" pitchFamily="34" charset="0"/>
              </a:rPr>
              <a:t>Porque participar da                                  </a:t>
            </a:r>
            <a:br>
              <a:rPr lang="pt-BR" sz="3200" b="1" dirty="0">
                <a:latin typeface="Century Gothic" panose="020B0502020202020204" pitchFamily="34" charset="0"/>
              </a:rPr>
            </a:br>
            <a:r>
              <a:rPr lang="pt-BR" sz="3200" b="1" dirty="0">
                <a:latin typeface="Century Gothic" panose="020B0502020202020204" pitchFamily="34" charset="0"/>
              </a:rPr>
              <a:t>Feira Digital de Imóveis de Santa Catarina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26C07C0-C305-2446-AA5E-9A0B86FBA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211512"/>
            <a:ext cx="7648576" cy="478948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t-BR" sz="2200" b="1" dirty="0">
                <a:latin typeface="Century Gothic" panose="020B0502020202020204" pitchFamily="34" charset="0"/>
              </a:rPr>
              <a:t>Feirão da Casa Própria </a:t>
            </a:r>
            <a:r>
              <a:rPr lang="pt-BR" sz="2200" b="1" dirty="0" err="1">
                <a:latin typeface="Century Gothic" panose="020B0502020202020204" pitchFamily="34" charset="0"/>
              </a:rPr>
              <a:t>On</a:t>
            </a:r>
            <a:r>
              <a:rPr lang="pt-BR" sz="2200" b="1" dirty="0">
                <a:latin typeface="Century Gothic" panose="020B0502020202020204" pitchFamily="34" charset="0"/>
              </a:rPr>
              <a:t> </a:t>
            </a:r>
            <a:r>
              <a:rPr lang="pt-BR" sz="2200" b="1" dirty="0" err="1">
                <a:latin typeface="Century Gothic" panose="020B0502020202020204" pitchFamily="34" charset="0"/>
              </a:rPr>
              <a:t>Line</a:t>
            </a:r>
            <a:endParaRPr lang="pt-BR" sz="2200" b="1" dirty="0">
              <a:latin typeface="Century Gothic" panose="020B0502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pt-BR" sz="2200" b="1" dirty="0">
                <a:latin typeface="Century Gothic" panose="020B0502020202020204" pitchFamily="34" charset="0"/>
              </a:rPr>
              <a:t>Redução da taxa de juros PF para 6,25% ao ano + TR</a:t>
            </a:r>
          </a:p>
          <a:p>
            <a:pPr>
              <a:lnSpc>
                <a:spcPct val="100000"/>
              </a:lnSpc>
            </a:pPr>
            <a:r>
              <a:rPr lang="pt-BR" sz="2200" b="1" dirty="0">
                <a:latin typeface="Century Gothic" panose="020B0502020202020204" pitchFamily="34" charset="0"/>
              </a:rPr>
              <a:t>Carência de 6 meses em novos contratos PF para imóveis novos (até 30 de dezembro)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49ABE8C-D7AD-C243-B2D2-C6186D76DA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6789" y="2928937"/>
            <a:ext cx="3228975" cy="215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933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E75B43-D45C-3E42-883F-2134AA0D208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0097" y="522288"/>
            <a:ext cx="10515600" cy="1325563"/>
          </a:xfrm>
        </p:spPr>
        <p:txBody>
          <a:bodyPr/>
          <a:lstStyle/>
          <a:p>
            <a:r>
              <a:rPr lang="pt-BR" b="1" dirty="0">
                <a:latin typeface="Century Gothic" panose="020B0502020202020204" pitchFamily="34" charset="0"/>
              </a:rPr>
              <a:t>    </a:t>
            </a:r>
            <a:r>
              <a:rPr lang="pt-BR" sz="3600" b="1" dirty="0">
                <a:latin typeface="Century Gothic" panose="020B0502020202020204" pitchFamily="34" charset="0"/>
              </a:rPr>
              <a:t>Divulgação | Mídia Tradicional</a:t>
            </a:r>
            <a:endParaRPr lang="pt-BR" b="1" dirty="0">
              <a:latin typeface="Century Gothic" panose="020B0502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F4A1DC0-D7A4-9F48-906A-A4F167B4FF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6478" y="2357437"/>
            <a:ext cx="5578688" cy="2127306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6EAA1E0-FA56-B641-AB46-9088CD7C57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3" y="2357437"/>
            <a:ext cx="3746415" cy="210026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13679D3A-1858-BD4B-93BF-83FA0CF0FF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5166" y="2368829"/>
            <a:ext cx="1901063" cy="210452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525EDC1-3E6B-B84B-9D4C-4ABA7586DC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3075" y="4787148"/>
            <a:ext cx="1794626" cy="1794626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562B4CA8-8BCB-CE45-A05F-126392680C9D}"/>
              </a:ext>
            </a:extLst>
          </p:cNvPr>
          <p:cNvSpPr txBox="1"/>
          <p:nvPr/>
        </p:nvSpPr>
        <p:spPr>
          <a:xfrm>
            <a:off x="3678172" y="5329238"/>
            <a:ext cx="671530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latin typeface="Century Gothic" panose="020B0502020202020204" pitchFamily="34" charset="0"/>
              </a:rPr>
              <a:t>Assessoria de Imprensa</a:t>
            </a:r>
          </a:p>
          <a:p>
            <a:r>
              <a:rPr lang="pt-BR" sz="2800" b="1" dirty="0">
                <a:latin typeface="Century Gothic" panose="020B0502020202020204" pitchFamily="34" charset="0"/>
              </a:rPr>
              <a:t>Primeira Via Comunicação Integrada</a:t>
            </a:r>
            <a:endParaRPr lang="pt-BR" sz="24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889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E75B43-D45C-3E42-883F-2134AA0D208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0061" y="150813"/>
            <a:ext cx="11129963" cy="1325563"/>
          </a:xfrm>
        </p:spPr>
        <p:txBody>
          <a:bodyPr>
            <a:normAutofit/>
          </a:bodyPr>
          <a:lstStyle/>
          <a:p>
            <a:r>
              <a:rPr lang="pt-BR" sz="3600" b="1" dirty="0">
                <a:latin typeface="Century Gothic" panose="020B0502020202020204" pitchFamily="34" charset="0"/>
              </a:rPr>
              <a:t>Divulgação  |   Mídia Digital (</a:t>
            </a:r>
            <a:r>
              <a:rPr lang="pt-BR" sz="3600" b="1" dirty="0" err="1">
                <a:latin typeface="Century Gothic" panose="020B0502020202020204" pitchFamily="34" charset="0"/>
              </a:rPr>
              <a:t>Impulsionamentos</a:t>
            </a:r>
            <a:r>
              <a:rPr lang="pt-BR" sz="3600" b="1" dirty="0">
                <a:latin typeface="Century Gothic" panose="020B0502020202020204" pitchFamily="34" charset="0"/>
              </a:rPr>
              <a:t>) 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4005ABD0-B2CC-7747-AA83-A740322FF9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544" y="2042434"/>
            <a:ext cx="5014120" cy="30374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F5EA94B4-2CF7-4446-8D88-37C364CF5B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8788" y="1712522"/>
            <a:ext cx="1392238" cy="139223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9A41ECFF-ACDE-3B46-A74B-2250B1FCDC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1150" y="1729718"/>
            <a:ext cx="1334013" cy="1334013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74E19DA-7C36-1249-8DB1-D1986F0121C1}"/>
              </a:ext>
            </a:extLst>
          </p:cNvPr>
          <p:cNvSpPr txBox="1"/>
          <p:nvPr/>
        </p:nvSpPr>
        <p:spPr>
          <a:xfrm>
            <a:off x="6723064" y="6125382"/>
            <a:ext cx="4604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latin typeface="Century Gothic" panose="020B0502020202020204" pitchFamily="34" charset="0"/>
              </a:rPr>
              <a:t>Mídia Programática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073B2FF6-6692-7F49-AAFE-D927913ACE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990" y="3929291"/>
            <a:ext cx="3570293" cy="1785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226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029F077-AEAA-5649-8645-5C8FB73CB6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625" y="2897187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pt-BR" b="1" dirty="0"/>
              <a:t>Empresa com 20 anos de experiência e conhecimento sobre o mercado imobiliário e setor de construção civil aplicados no desenvolvimento de sistemas e sites </a:t>
            </a:r>
          </a:p>
          <a:p>
            <a:pPr marL="0" indent="0" fontAlgn="base">
              <a:buNone/>
            </a:pPr>
            <a:endParaRPr lang="pt-BR" dirty="0"/>
          </a:p>
          <a:p>
            <a:r>
              <a:rPr lang="pt-BR" b="1" dirty="0"/>
              <a:t>A Sub100 é a segunda empresa do Brasil a conquistar as duas</a:t>
            </a:r>
            <a:br>
              <a:rPr lang="pt-BR" b="1" dirty="0"/>
            </a:br>
            <a:r>
              <a:rPr lang="pt-BR" b="1" dirty="0"/>
              <a:t>certificações CMMI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  <a:p>
            <a:r>
              <a:rPr lang="pt-BR" b="1" dirty="0"/>
              <a:t>A Sub100 possui clientes em mais de 20 Estados por todo o Brasil</a:t>
            </a:r>
          </a:p>
          <a:p>
            <a:pPr marL="0" indent="0">
              <a:buNone/>
            </a:pPr>
            <a:br>
              <a:rPr lang="pt-BR" b="1" dirty="0"/>
            </a:br>
            <a:endParaRPr lang="pt-BR" b="1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C8AD72D-C2B0-3040-A063-8C18643E5C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4214" y="3962551"/>
            <a:ext cx="2060574" cy="133478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CC8A5AE4-7396-D448-820C-D6621EBDB9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5161" y="745781"/>
            <a:ext cx="3349627" cy="644417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41EFEC6-4EA1-7946-9C5F-C8551A1566BC}"/>
              </a:ext>
            </a:extLst>
          </p:cNvPr>
          <p:cNvSpPr txBox="1"/>
          <p:nvPr/>
        </p:nvSpPr>
        <p:spPr>
          <a:xfrm>
            <a:off x="323850" y="697701"/>
            <a:ext cx="72056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Century Gothic" panose="020B0502020202020204" pitchFamily="34" charset="0"/>
              </a:rPr>
              <a:t>A Feira Digital de Imóveis de SC utiliza a Plataforma SUB 100 para apresentação dos imóveis. </a:t>
            </a:r>
          </a:p>
        </p:txBody>
      </p:sp>
    </p:spTree>
    <p:extLst>
      <p:ext uri="{BB962C8B-B14F-4D97-AF65-F5344CB8AC3E}">
        <p14:creationId xmlns:p14="http://schemas.microsoft.com/office/powerpoint/2010/main" val="254295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9B69F6B-9E88-7345-80D2-6373A7D98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042" b="14444"/>
          <a:stretch/>
        </p:blipFill>
        <p:spPr>
          <a:xfrm>
            <a:off x="949325" y="530428"/>
            <a:ext cx="10387013" cy="4837439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950B08E-BC5A-2841-8E1C-BFE5482B6C30}"/>
              </a:ext>
            </a:extLst>
          </p:cNvPr>
          <p:cNvSpPr txBox="1"/>
          <p:nvPr/>
        </p:nvSpPr>
        <p:spPr>
          <a:xfrm>
            <a:off x="0" y="5618591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latin typeface="Century Gothic" panose="020B0502020202020204" pitchFamily="34" charset="0"/>
              </a:rPr>
              <a:t>Confira o site da Feira Digital de Imóveis de Rondônia para ver como funciona a nossa plataforma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1A7ADC6-3E44-E74C-9807-2B8E93D14645}"/>
              </a:ext>
            </a:extLst>
          </p:cNvPr>
          <p:cNvSpPr txBox="1"/>
          <p:nvPr/>
        </p:nvSpPr>
        <p:spPr>
          <a:xfrm>
            <a:off x="3041133" y="5997220"/>
            <a:ext cx="6930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latin typeface="Century Gothic" panose="020B0502020202020204" pitchFamily="34" charset="0"/>
                <a:hlinkClick r:id="rId3"/>
              </a:rPr>
              <a:t>www.feiradeimoveisrondonia.com.br</a:t>
            </a:r>
            <a:r>
              <a:rPr lang="pt-BR" sz="2800" b="1" dirty="0">
                <a:latin typeface="Century Gothic" panose="020B0502020202020204" pitchFamily="34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67939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9AEE68CB-2430-FF42-A9AD-AA8455C3E8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125" b="8750"/>
          <a:stretch/>
        </p:blipFill>
        <p:spPr>
          <a:xfrm>
            <a:off x="0" y="500062"/>
            <a:ext cx="12192000" cy="5953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6465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4481</TotalTime>
  <Words>502</Words>
  <Application>Microsoft Macintosh PowerPoint</Application>
  <PresentationFormat>Widescreen</PresentationFormat>
  <Paragraphs>69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Century Gothic</vt:lpstr>
      <vt:lpstr>Helvetica</vt:lpstr>
      <vt:lpstr>Tema do Office</vt:lpstr>
      <vt:lpstr>Apresentação do PowerPoint</vt:lpstr>
      <vt:lpstr>Apresentação do PowerPoint</vt:lpstr>
      <vt:lpstr>Porque participar da                                   Feira Digital de Imóveis de Santa Catarina</vt:lpstr>
      <vt:lpstr>Porque participar da                                   Feira Digital de Imóveis de Santa Catarina</vt:lpstr>
      <vt:lpstr>    Divulgação | Mídia Tradicional</vt:lpstr>
      <vt:lpstr>Divulgação  |   Mídia Digital (Impulsionamentos) </vt:lpstr>
      <vt:lpstr>Apresentação do PowerPoint</vt:lpstr>
      <vt:lpstr>Apresentação do PowerPoint</vt:lpstr>
      <vt:lpstr>Apresentação do PowerPoint</vt:lpstr>
      <vt:lpstr> Imóveis de Lançamentos </vt:lpstr>
      <vt:lpstr> Imóveis de Lançamentos </vt:lpstr>
      <vt:lpstr>Apresentação do PowerPoint</vt:lpstr>
      <vt:lpstr>Apresentação do PowerPoint</vt:lpstr>
      <vt:lpstr>Apresentação do PowerPoint</vt:lpstr>
      <vt:lpstr> Imóveis de Venda ou locação  </vt:lpstr>
      <vt:lpstr>Apresentação do PowerPoint</vt:lpstr>
      <vt:lpstr>Investimento</vt:lpstr>
      <vt:lpstr>Apresentação do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Microsoft Office User</dc:creator>
  <cp:lastModifiedBy>Microsoft Office User</cp:lastModifiedBy>
  <cp:revision>54</cp:revision>
  <dcterms:created xsi:type="dcterms:W3CDTF">2020-10-14T04:01:27Z</dcterms:created>
  <dcterms:modified xsi:type="dcterms:W3CDTF">2020-11-13T05:52:17Z</dcterms:modified>
</cp:coreProperties>
</file>